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handoutMasterIdLst>
    <p:handoutMasterId r:id="rId11"/>
  </p:handoutMasterIdLst>
  <p:sldIdLst>
    <p:sldId id="303" r:id="rId2"/>
    <p:sldId id="551" r:id="rId3"/>
    <p:sldId id="564" r:id="rId4"/>
    <p:sldId id="552" r:id="rId5"/>
    <p:sldId id="561" r:id="rId6"/>
    <p:sldId id="541" r:id="rId7"/>
    <p:sldId id="492" r:id="rId8"/>
    <p:sldId id="360" r:id="rId9"/>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FF2F92"/>
    <a:srgbClr val="AB7942"/>
    <a:srgbClr val="FFD579"/>
    <a:srgbClr val="7A81FF"/>
    <a:srgbClr val="D883FF"/>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179"/>
    <p:restoredTop sz="75328"/>
  </p:normalViewPr>
  <p:slideViewPr>
    <p:cSldViewPr snapToGrid="0" snapToObjects="1">
      <p:cViewPr varScale="1">
        <p:scale>
          <a:sx n="109" d="100"/>
          <a:sy n="109" d="100"/>
        </p:scale>
        <p:origin x="1992" y="192"/>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8/22/20</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tiff>
</file>

<file path=ppt/media/image12.tiff>
</file>

<file path=ppt/media/image13.tiff>
</file>

<file path=ppt/media/image14.tiff>
</file>

<file path=ppt/media/image15.tif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8/22/20</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a:t>
            </a:fld>
            <a:endParaRPr lang="en-US"/>
          </a:p>
        </p:txBody>
      </p:sp>
    </p:spTree>
    <p:extLst>
      <p:ext uri="{BB962C8B-B14F-4D97-AF65-F5344CB8AC3E}">
        <p14:creationId xmlns:p14="http://schemas.microsoft.com/office/powerpoint/2010/main" val="18262823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5709539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wan to mention here – next few min will be background and not critical to understand the rest, so if there are issues with logging into the server, please have TAs help troubleshooting now.)</a:t>
            </a:r>
          </a:p>
        </p:txBody>
      </p:sp>
      <p:sp>
        <p:nvSpPr>
          <p:cNvPr id="4" name="Slide Number Placeholder 3"/>
          <p:cNvSpPr>
            <a:spLocks noGrp="1"/>
          </p:cNvSpPr>
          <p:nvPr>
            <p:ph type="sldNum" sz="quarter" idx="5"/>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3086994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recap what we covered up to this point,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Analyzing data with with Excel, or similar spreadsheet software, can compromise data quality, and may ultimately lead to patient harm. This is because Excel does not record user interactions and it’s easy to make simple errors that can be very difficult to uncover later.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Instead, you could use a reproducible workflow in which the entire analysis is automated with computer code, and we looked at how doing that can improve your confidence in the validity of an analysis.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and finally, we defined “computational document” as documents that have executable code inside of them and we went over how computational documents are a key ingredient of reproducible workflows. </a:t>
            </a:r>
          </a:p>
        </p:txBody>
      </p:sp>
      <p:sp>
        <p:nvSpPr>
          <p:cNvPr id="4" name="Slide Number Placeholder 3"/>
          <p:cNvSpPr>
            <a:spLocks noGrp="1"/>
          </p:cNvSpPr>
          <p:nvPr>
            <p:ph type="sldNum" sz="quarter" idx="5"/>
          </p:nvPr>
        </p:nvSpPr>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555089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“What Else?” section should mention things that would be covered in a comprehensive course and/or are of strong interest to the intended audience</a:t>
            </a:r>
          </a:p>
        </p:txBody>
      </p:sp>
      <p:sp>
        <p:nvSpPr>
          <p:cNvPr id="4" name="Slide Number Placeholder 3"/>
          <p:cNvSpPr>
            <a:spLocks noGrp="1"/>
          </p:cNvSpPr>
          <p:nvPr>
            <p:ph type="sldNum" sz="quarter" idx="5"/>
          </p:nvPr>
        </p:nvSpPr>
        <p:spPr/>
        <p:txBody>
          <a:bodyPr/>
          <a:lstStyle/>
          <a:p>
            <a:fld id="{0A193586-FEB5-7C43-8F44-7EFAE4EECA28}" type="slidenum">
              <a:rPr lang="en-US" smtClean="0"/>
              <a:t>6</a:t>
            </a:fld>
            <a:endParaRPr lang="en-US"/>
          </a:p>
        </p:txBody>
      </p:sp>
    </p:spTree>
    <p:extLst>
      <p:ext uri="{BB962C8B-B14F-4D97-AF65-F5344CB8AC3E}">
        <p14:creationId xmlns:p14="http://schemas.microsoft.com/office/powerpoint/2010/main" val="21557267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Cheat sheets would go here</a:t>
            </a:r>
          </a:p>
        </p:txBody>
      </p:sp>
      <p:sp>
        <p:nvSpPr>
          <p:cNvPr id="4" name="Slide Number Placeholder 3"/>
          <p:cNvSpPr>
            <a:spLocks noGrp="1"/>
          </p:cNvSpPr>
          <p:nvPr>
            <p:ph type="sldNum" sz="quarter" idx="10"/>
          </p:nvPr>
        </p:nvSpPr>
        <p:spPr/>
        <p:txBody>
          <a:bodyPr/>
          <a:lstStyle/>
          <a:p>
            <a:fld id="{0A193586-FEB5-7C43-8F44-7EFAE4EECA28}" type="slidenum">
              <a:rPr lang="en-US" smtClean="0"/>
              <a:t>7</a:t>
            </a:fld>
            <a:endParaRPr lang="en-US"/>
          </a:p>
        </p:txBody>
      </p:sp>
    </p:spTree>
    <p:extLst>
      <p:ext uri="{BB962C8B-B14F-4D97-AF65-F5344CB8AC3E}">
        <p14:creationId xmlns:p14="http://schemas.microsoft.com/office/powerpoint/2010/main" val="1949317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As would other packages that do things</a:t>
            </a:r>
          </a:p>
        </p:txBody>
      </p:sp>
      <p:sp>
        <p:nvSpPr>
          <p:cNvPr id="4" name="Slide Number Placeholder 3"/>
          <p:cNvSpPr>
            <a:spLocks noGrp="1"/>
          </p:cNvSpPr>
          <p:nvPr>
            <p:ph type="sldNum" sz="quarter" idx="5"/>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307769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Your_Turn_no_timer">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222826489"/>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7"/>
            <a:ext cx="9720072" cy="751878"/>
          </a:xfrm>
        </p:spPr>
        <p:txBody>
          <a:bodyPr/>
          <a:lstStyle/>
          <a:p>
            <a:r>
              <a:rPr lang="en-US" dirty="0"/>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1498152"/>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1498152"/>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79501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1656272"/>
            <a:ext cx="9720073" cy="4653088"/>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77" r:id="rId12"/>
    <p:sldLayoutId id="2147483668" r:id="rId13"/>
    <p:sldLayoutId id="2147483669" r:id="rId14"/>
    <p:sldLayoutId id="2147483670" r:id="rId15"/>
    <p:sldLayoutId id="2147483671" r:id="rId16"/>
    <p:sldLayoutId id="2147483672" r:id="rId17"/>
  </p:sldLayoutIdLst>
  <p:txStyles>
    <p:titleStyle>
      <a:lvl1pPr algn="ctr" defTabSz="914400" rtl="0" eaLnBrk="1" latinLnBrk="0" hangingPunct="1">
        <a:lnSpc>
          <a:spcPct val="80000"/>
        </a:lnSpc>
        <a:spcBef>
          <a:spcPct val="0"/>
        </a:spcBef>
        <a:buNone/>
        <a:defRPr sz="4400" kern="1200" cap="none" spc="100" baseline="0">
          <a:solidFill>
            <a:schemeClr val="tx1">
              <a:lumMod val="95000"/>
              <a:lumOff val="5000"/>
            </a:schemeClr>
          </a:solidFill>
          <a:latin typeface="+mn-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7" Type="http://schemas.openxmlformats.org/officeDocument/2006/relationships/image" Target="../media/image15.tiff"/><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image" Target="../media/image14.tiff"/><Relationship Id="rId5" Type="http://schemas.openxmlformats.org/officeDocument/2006/relationships/image" Target="../media/image13.tiff"/><Relationship Id="rId4" Type="http://schemas.openxmlformats.org/officeDocument/2006/relationships/image" Target="../media/image1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4400" b="1" dirty="0"/>
              <a:t>[Session Title]</a:t>
            </a:r>
          </a:p>
        </p:txBody>
      </p:sp>
      <p:sp>
        <p:nvSpPr>
          <p:cNvPr id="3" name="Subtitle 2"/>
          <p:cNvSpPr>
            <a:spLocks noGrp="1"/>
          </p:cNvSpPr>
          <p:nvPr>
            <p:ph type="subTitle" idx="1"/>
          </p:nvPr>
        </p:nvSpPr>
        <p:spPr>
          <a:xfrm>
            <a:off x="8610599" y="4804013"/>
            <a:ext cx="3467669" cy="1673756"/>
          </a:xfrm>
        </p:spPr>
        <p:txBody>
          <a:bodyPr>
            <a:normAutofit/>
          </a:bodyPr>
          <a:lstStyle/>
          <a:p>
            <a:r>
              <a:rPr lang="en-US" sz="3200" dirty="0"/>
              <a:t>[Speaker]</a:t>
            </a:r>
          </a:p>
          <a:p>
            <a:r>
              <a:rPr lang="en-US" sz="3200" dirty="0"/>
              <a:t>R/Medicine 2020</a:t>
            </a:r>
          </a:p>
        </p:txBody>
      </p:sp>
    </p:spTree>
    <p:extLst>
      <p:ext uri="{BB962C8B-B14F-4D97-AF65-F5344CB8AC3E}">
        <p14:creationId xmlns:p14="http://schemas.microsoft.com/office/powerpoint/2010/main" val="767747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[Section]</a:t>
            </a:r>
          </a:p>
        </p:txBody>
      </p:sp>
    </p:spTree>
    <p:extLst>
      <p:ext uri="{BB962C8B-B14F-4D97-AF65-F5344CB8AC3E}">
        <p14:creationId xmlns:p14="http://schemas.microsoft.com/office/powerpoint/2010/main" val="2898463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a:xfrm>
            <a:off x="1024128" y="585216"/>
            <a:ext cx="9720072" cy="1499616"/>
          </a:xfrm>
        </p:spPr>
        <p:txBody>
          <a:bodyPr/>
          <a:lstStyle/>
          <a:p>
            <a:r>
              <a:rPr lang="en-US" dirty="0"/>
              <a:t>Your Turn #1</a:t>
            </a:r>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a:xfrm>
            <a:off x="935665" y="1924493"/>
            <a:ext cx="9932963" cy="4933507"/>
          </a:xfrm>
        </p:spPr>
        <p:txBody>
          <a:bodyPr>
            <a:normAutofit/>
          </a:bodyPr>
          <a:lstStyle/>
          <a:p>
            <a:pPr marL="0" indent="0">
              <a:buNone/>
            </a:pPr>
            <a:r>
              <a:rPr lang="en-US" sz="4400" dirty="0"/>
              <a:t>Use green Tw Cen MT 44 for text</a:t>
            </a:r>
          </a:p>
          <a:p>
            <a:pPr marL="0" indent="0">
              <a:buNone/>
            </a:pPr>
            <a:r>
              <a:rPr lang="en-US" sz="3600" dirty="0">
                <a:solidFill>
                  <a:srgbClr val="0070C0"/>
                </a:solidFill>
                <a:latin typeface="Monaco" charset="0"/>
                <a:ea typeface="Monaco" charset="0"/>
                <a:cs typeface="Monaco" charset="0"/>
              </a:rPr>
              <a:t>Use blue Monaco 36 for code</a:t>
            </a:r>
            <a:r>
              <a:rPr lang="en-US" sz="4400" dirty="0"/>
              <a:t> </a:t>
            </a:r>
          </a:p>
          <a:p>
            <a:pPr marL="0" indent="0">
              <a:buNone/>
            </a:pPr>
            <a:r>
              <a:rPr lang="en-US" sz="4400" dirty="0"/>
              <a:t>Be explicit about mode of feedback (e.g.: Click “yes” when you are finished.) </a:t>
            </a:r>
            <a:endParaRPr lang="en-US" sz="2400" dirty="0"/>
          </a:p>
        </p:txBody>
      </p:sp>
    </p:spTree>
    <p:extLst>
      <p:ext uri="{BB962C8B-B14F-4D97-AF65-F5344CB8AC3E}">
        <p14:creationId xmlns:p14="http://schemas.microsoft.com/office/powerpoint/2010/main" val="29320521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R Markdown</a:t>
            </a:r>
          </a:p>
        </p:txBody>
      </p:sp>
    </p:spTree>
    <p:extLst>
      <p:ext uri="{BB962C8B-B14F-4D97-AF65-F5344CB8AC3E}">
        <p14:creationId xmlns:p14="http://schemas.microsoft.com/office/powerpoint/2010/main" val="3074487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3033132" y="1830411"/>
            <a:ext cx="8773386" cy="4812436"/>
          </a:xfrm>
        </p:spPr>
        <p:txBody>
          <a:bodyPr>
            <a:normAutofit/>
          </a:bodyPr>
          <a:lstStyle/>
          <a:p>
            <a:pPr marL="0" indent="0">
              <a:buNone/>
            </a:pPr>
            <a:r>
              <a:rPr lang="en-US" sz="3200" dirty="0"/>
              <a:t>Write 1-2 sentences to recap each major point of the session</a:t>
            </a:r>
          </a:p>
          <a:p>
            <a:pPr marL="0" indent="0">
              <a:buNone/>
            </a:pPr>
            <a:endParaRPr lang="en-US" sz="3200" dirty="0"/>
          </a:p>
          <a:p>
            <a:pPr marL="0" indent="0">
              <a:buNone/>
            </a:pPr>
            <a:r>
              <a:rPr lang="en-US" sz="3200" dirty="0"/>
              <a:t>Have a visual representing the section to the left</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pic>
        <p:nvPicPr>
          <p:cNvPr id="7" name="Google Shape;274;p40">
            <a:extLst>
              <a:ext uri="{FF2B5EF4-FFF2-40B4-BE49-F238E27FC236}">
                <a16:creationId xmlns:a16="http://schemas.microsoft.com/office/drawing/2014/main" id="{71630299-BC19-6B4F-806E-2BB3466C3AAC}"/>
              </a:ext>
            </a:extLst>
          </p:cNvPr>
          <p:cNvPicPr preferRelativeResize="0"/>
          <p:nvPr/>
        </p:nvPicPr>
        <p:blipFill rotWithShape="1">
          <a:blip r:embed="rId3">
            <a:alphaModFix/>
          </a:blip>
          <a:srcRect/>
          <a:stretch/>
        </p:blipFill>
        <p:spPr>
          <a:xfrm>
            <a:off x="909501" y="3429000"/>
            <a:ext cx="1030813" cy="1162082"/>
          </a:xfrm>
          <a:prstGeom prst="rect">
            <a:avLst/>
          </a:prstGeom>
          <a:noFill/>
          <a:ln>
            <a:noFill/>
          </a:ln>
        </p:spPr>
      </p:pic>
      <p:pic>
        <p:nvPicPr>
          <p:cNvPr id="8" name="Google Shape;244;p37">
            <a:extLst>
              <a:ext uri="{FF2B5EF4-FFF2-40B4-BE49-F238E27FC236}">
                <a16:creationId xmlns:a16="http://schemas.microsoft.com/office/drawing/2014/main" id="{D239430D-5ECC-6044-A5F7-12D9F1BDFCEC}"/>
              </a:ext>
            </a:extLst>
          </p:cNvPr>
          <p:cNvPicPr preferRelativeResize="0"/>
          <p:nvPr/>
        </p:nvPicPr>
        <p:blipFill rotWithShape="1">
          <a:blip r:embed="rId4">
            <a:alphaModFix/>
          </a:blip>
          <a:srcRect l="4217" t="4499" r="4107" b="3681"/>
          <a:stretch/>
        </p:blipFill>
        <p:spPr>
          <a:xfrm>
            <a:off x="952526" y="1830411"/>
            <a:ext cx="987788" cy="1147746"/>
          </a:xfrm>
          <a:prstGeom prst="rect">
            <a:avLst/>
          </a:prstGeom>
          <a:noFill/>
          <a:ln>
            <a:noFill/>
          </a:ln>
        </p:spPr>
      </p:pic>
      <p:pic>
        <p:nvPicPr>
          <p:cNvPr id="9" name="Google Shape;245;p37">
            <a:extLst>
              <a:ext uri="{FF2B5EF4-FFF2-40B4-BE49-F238E27FC236}">
                <a16:creationId xmlns:a16="http://schemas.microsoft.com/office/drawing/2014/main" id="{EFA6CF99-F7C5-0148-9862-2D719261208A}"/>
              </a:ext>
            </a:extLst>
          </p:cNvPr>
          <p:cNvPicPr preferRelativeResize="0"/>
          <p:nvPr/>
        </p:nvPicPr>
        <p:blipFill>
          <a:blip r:embed="rId5">
            <a:alphaModFix/>
          </a:blip>
          <a:stretch>
            <a:fillRect/>
          </a:stretch>
        </p:blipFill>
        <p:spPr>
          <a:xfrm>
            <a:off x="696453" y="5041925"/>
            <a:ext cx="1499714" cy="1162082"/>
          </a:xfrm>
          <a:prstGeom prst="rect">
            <a:avLst/>
          </a:prstGeom>
          <a:noFill/>
          <a:ln>
            <a:noFill/>
          </a:ln>
        </p:spPr>
      </p:pic>
    </p:spTree>
    <p:extLst>
      <p:ext uri="{BB962C8B-B14F-4D97-AF65-F5344CB8AC3E}">
        <p14:creationId xmlns:p14="http://schemas.microsoft.com/office/powerpoint/2010/main" val="2941336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What else?</a:t>
            </a:r>
          </a:p>
        </p:txBody>
      </p:sp>
    </p:spTree>
    <p:extLst>
      <p:ext uri="{BB962C8B-B14F-4D97-AF65-F5344CB8AC3E}">
        <p14:creationId xmlns:p14="http://schemas.microsoft.com/office/powerpoint/2010/main" val="3297111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296650" y="1126273"/>
            <a:ext cx="9598699" cy="7772400"/>
            <a:chOff x="3422650" y="2278966"/>
            <a:chExt cx="5194301" cy="4051984"/>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0679" y="2377650"/>
              <a:ext cx="5024785" cy="3882788"/>
            </a:xfrm>
            <a:prstGeom prst="rect">
              <a:avLst/>
            </a:prstGeom>
          </p:spPr>
        </p:pic>
        <p:sp>
          <p:nvSpPr>
            <p:cNvPr id="3" name="Rectangle 2"/>
            <p:cNvSpPr/>
            <p:nvPr/>
          </p:nvSpPr>
          <p:spPr>
            <a:xfrm>
              <a:off x="3422650" y="2278966"/>
              <a:ext cx="5194301" cy="4051984"/>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36216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13CB5572-CB3F-6B44-90E0-BD97F1DF461A}"/>
              </a:ext>
            </a:extLst>
          </p:cNvPr>
          <p:cNvGrpSpPr/>
          <p:nvPr/>
        </p:nvGrpSpPr>
        <p:grpSpPr>
          <a:xfrm>
            <a:off x="2104549" y="773396"/>
            <a:ext cx="7982902" cy="5311208"/>
            <a:chOff x="1961647" y="954196"/>
            <a:chExt cx="7982902" cy="5311208"/>
          </a:xfrm>
        </p:grpSpPr>
        <p:pic>
          <p:nvPicPr>
            <p:cNvPr id="7" name="Picture 6"/>
            <p:cNvPicPr>
              <a:picLocks noChangeAspect="1"/>
            </p:cNvPicPr>
            <p:nvPr/>
          </p:nvPicPr>
          <p:blipFill>
            <a:blip r:embed="rId3"/>
            <a:stretch>
              <a:fillRect/>
            </a:stretch>
          </p:blipFill>
          <p:spPr>
            <a:xfrm>
              <a:off x="1961647" y="954196"/>
              <a:ext cx="2616052" cy="3030176"/>
            </a:xfrm>
            <a:prstGeom prst="rect">
              <a:avLst/>
            </a:prstGeom>
          </p:spPr>
        </p:pic>
        <p:pic>
          <p:nvPicPr>
            <p:cNvPr id="2" name="Picture 1">
              <a:extLst>
                <a:ext uri="{FF2B5EF4-FFF2-40B4-BE49-F238E27FC236}">
                  <a16:creationId xmlns:a16="http://schemas.microsoft.com/office/drawing/2014/main" id="{585BB84F-CFAB-5A4C-9B24-D833FB1FB64C}"/>
                </a:ext>
              </a:extLst>
            </p:cNvPr>
            <p:cNvPicPr>
              <a:picLocks noChangeAspect="1"/>
            </p:cNvPicPr>
            <p:nvPr/>
          </p:nvPicPr>
          <p:blipFill>
            <a:blip r:embed="rId4"/>
            <a:stretch>
              <a:fillRect/>
            </a:stretch>
          </p:blipFill>
          <p:spPr>
            <a:xfrm>
              <a:off x="4641360" y="1011115"/>
              <a:ext cx="2616051" cy="3030101"/>
            </a:xfrm>
            <a:prstGeom prst="rect">
              <a:avLst/>
            </a:prstGeom>
          </p:spPr>
        </p:pic>
        <p:pic>
          <p:nvPicPr>
            <p:cNvPr id="9" name="Picture 8">
              <a:extLst>
                <a:ext uri="{FF2B5EF4-FFF2-40B4-BE49-F238E27FC236}">
                  <a16:creationId xmlns:a16="http://schemas.microsoft.com/office/drawing/2014/main" id="{5B0EA426-DA05-9347-B264-909BD1064483}"/>
                </a:ext>
              </a:extLst>
            </p:cNvPr>
            <p:cNvPicPr>
              <a:picLocks noChangeAspect="1"/>
            </p:cNvPicPr>
            <p:nvPr/>
          </p:nvPicPr>
          <p:blipFill>
            <a:blip r:embed="rId5"/>
            <a:stretch>
              <a:fillRect/>
            </a:stretch>
          </p:blipFill>
          <p:spPr>
            <a:xfrm>
              <a:off x="3317246" y="3320874"/>
              <a:ext cx="2542171" cy="2944529"/>
            </a:xfrm>
            <a:prstGeom prst="rect">
              <a:avLst/>
            </a:prstGeom>
          </p:spPr>
        </p:pic>
        <p:pic>
          <p:nvPicPr>
            <p:cNvPr id="10" name="Picture 9">
              <a:extLst>
                <a:ext uri="{FF2B5EF4-FFF2-40B4-BE49-F238E27FC236}">
                  <a16:creationId xmlns:a16="http://schemas.microsoft.com/office/drawing/2014/main" id="{38CA629C-9087-304E-8E24-880AF5637FBC}"/>
                </a:ext>
              </a:extLst>
            </p:cNvPr>
            <p:cNvPicPr>
              <a:picLocks noChangeAspect="1"/>
            </p:cNvPicPr>
            <p:nvPr/>
          </p:nvPicPr>
          <p:blipFill>
            <a:blip r:embed="rId6"/>
            <a:stretch>
              <a:fillRect/>
            </a:stretch>
          </p:blipFill>
          <p:spPr>
            <a:xfrm>
              <a:off x="6037819" y="3320875"/>
              <a:ext cx="2542171" cy="2944529"/>
            </a:xfrm>
            <a:prstGeom prst="rect">
              <a:avLst/>
            </a:prstGeom>
          </p:spPr>
        </p:pic>
        <p:pic>
          <p:nvPicPr>
            <p:cNvPr id="12" name="Picture 11">
              <a:extLst>
                <a:ext uri="{FF2B5EF4-FFF2-40B4-BE49-F238E27FC236}">
                  <a16:creationId xmlns:a16="http://schemas.microsoft.com/office/drawing/2014/main" id="{E4F4E879-7FD1-8E40-978E-4B5C8BE82D74}"/>
                </a:ext>
              </a:extLst>
            </p:cNvPr>
            <p:cNvPicPr>
              <a:picLocks noChangeAspect="1"/>
            </p:cNvPicPr>
            <p:nvPr/>
          </p:nvPicPr>
          <p:blipFill>
            <a:blip r:embed="rId7"/>
            <a:stretch>
              <a:fillRect/>
            </a:stretch>
          </p:blipFill>
          <p:spPr>
            <a:xfrm>
              <a:off x="7328498" y="1011115"/>
              <a:ext cx="2616051" cy="3030175"/>
            </a:xfrm>
            <a:prstGeom prst="rect">
              <a:avLst/>
            </a:prstGeom>
          </p:spPr>
        </p:pic>
      </p:grpSp>
    </p:spTree>
    <p:extLst>
      <p:ext uri="{BB962C8B-B14F-4D97-AF65-F5344CB8AC3E}">
        <p14:creationId xmlns:p14="http://schemas.microsoft.com/office/powerpoint/2010/main" val="39831725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10656</TotalTime>
  <Words>298</Words>
  <Application>Microsoft Macintosh PowerPoint</Application>
  <PresentationFormat>Widescreen</PresentationFormat>
  <Paragraphs>33</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Monaco</vt:lpstr>
      <vt:lpstr>Tw Cen MT</vt:lpstr>
      <vt:lpstr>Tw Cen MT Condensed</vt:lpstr>
      <vt:lpstr>Wingdings 3</vt:lpstr>
      <vt:lpstr>Integral</vt:lpstr>
      <vt:lpstr>[Session Title]</vt:lpstr>
      <vt:lpstr>[Section]</vt:lpstr>
      <vt:lpstr>Your Turn #1</vt:lpstr>
      <vt:lpstr>R Markdown</vt:lpstr>
      <vt:lpstr>PowerPoint Presentation</vt:lpstr>
      <vt:lpstr>What else?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Kadauke, Stephan</cp:lastModifiedBy>
  <cp:revision>557</cp:revision>
  <cp:lastPrinted>2019-02-19T22:36:37Z</cp:lastPrinted>
  <dcterms:created xsi:type="dcterms:W3CDTF">2018-02-01T22:00:01Z</dcterms:created>
  <dcterms:modified xsi:type="dcterms:W3CDTF">2020-08-22T22:18:25Z</dcterms:modified>
</cp:coreProperties>
</file>